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421"/>
  </p:normalViewPr>
  <p:slideViewPr>
    <p:cSldViewPr snapToGrid="0" snapToObjects="1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6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133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Did you write a list? Did you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67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209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63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302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512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13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774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2492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7636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962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344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68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993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0983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922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5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02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400" b="1" dirty="0" smtClean="0"/>
              <a:t>Listening Section</a:t>
            </a:r>
          </a:p>
          <a:p>
            <a:r>
              <a:rPr lang="en-US" sz="4000" b="1" dirty="0" smtClean="0"/>
              <a:t>Lecture</a:t>
            </a:r>
            <a:endParaRPr lang="en-US" sz="4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680" y="387466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Organization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An </a:t>
            </a:r>
            <a:r>
              <a:rPr lang="en-US" sz="3600" i="1" dirty="0"/>
              <a:t>organization</a:t>
            </a:r>
            <a:r>
              <a:rPr lang="en-US" sz="3600" dirty="0"/>
              <a:t> question asks you to recognize the way that the professor structures a lecture or discussion, for example, chronological order, steps in a sequence, cause and effect, comparison or contrast.</a:t>
            </a:r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393" y="365125"/>
            <a:ext cx="10705407" cy="1325563"/>
          </a:xfrm>
        </p:spPr>
        <p:txBody>
          <a:bodyPr/>
          <a:lstStyle/>
          <a:p>
            <a:r>
              <a:rPr lang="en-US" b="1" dirty="0" smtClean="0"/>
              <a:t>1  Recognize the options for organization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393" y="1825625"/>
            <a:ext cx="11039301" cy="4351338"/>
          </a:xfrm>
        </p:spPr>
        <p:txBody>
          <a:bodyPr>
            <a:noAutofit/>
          </a:bodyPr>
          <a:lstStyle/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600" dirty="0" smtClean="0"/>
              <a:t>Some of the most common ways to organize a lecture are: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1200" dirty="0" smtClean="0"/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600" dirty="0" smtClean="0"/>
              <a:t>Chronological order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600" dirty="0" smtClean="0"/>
              <a:t>Steps in a sequence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600" dirty="0" smtClean="0"/>
              <a:t>Cause and effect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600" dirty="0" smtClean="0"/>
              <a:t>Comparison and contrast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600" dirty="0" smtClean="0"/>
              <a:t>Demonstration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48822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636" y="365125"/>
            <a:ext cx="10938164" cy="1325563"/>
          </a:xfrm>
        </p:spPr>
        <p:txBody>
          <a:bodyPr/>
          <a:lstStyle/>
          <a:p>
            <a:r>
              <a:rPr lang="en-US" b="1" dirty="0" smtClean="0"/>
              <a:t>2  Listen for key words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636" y="1439333"/>
            <a:ext cx="11139055" cy="4893734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900" b="1" dirty="0"/>
              <a:t>Chronological </a:t>
            </a:r>
            <a:r>
              <a:rPr lang="en-US" sz="3900" b="1" dirty="0" smtClean="0"/>
              <a:t>order</a:t>
            </a:r>
            <a:r>
              <a:rPr lang="en-US" sz="3900" dirty="0" smtClean="0"/>
              <a:t>: </a:t>
            </a:r>
            <a:r>
              <a:rPr lang="en-US" sz="3900" i="1" dirty="0" smtClean="0"/>
              <a:t>dates</a:t>
            </a:r>
            <a:endParaRPr lang="en-US" sz="3900" i="1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3900" b="1" dirty="0"/>
              <a:t>Steps in a </a:t>
            </a:r>
            <a:r>
              <a:rPr lang="en-US" sz="3900" b="1" dirty="0" smtClean="0"/>
              <a:t>sequence</a:t>
            </a:r>
            <a:r>
              <a:rPr lang="en-US" sz="3900" dirty="0" smtClean="0"/>
              <a:t>: </a:t>
            </a:r>
            <a:r>
              <a:rPr lang="en-US" sz="3900" i="1" dirty="0" smtClean="0"/>
              <a:t>first</a:t>
            </a:r>
            <a:r>
              <a:rPr lang="en-US" sz="3900" i="1" dirty="0"/>
              <a:t>, second, third, etc.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900" b="1" dirty="0"/>
              <a:t>Cause and </a:t>
            </a:r>
            <a:r>
              <a:rPr lang="en-US" sz="3900" b="1" dirty="0" smtClean="0"/>
              <a:t>effect</a:t>
            </a:r>
            <a:r>
              <a:rPr lang="en-US" sz="3900" dirty="0" smtClean="0"/>
              <a:t>: </a:t>
            </a:r>
            <a:r>
              <a:rPr lang="en-US" sz="3900" i="1" dirty="0" smtClean="0"/>
              <a:t>so, then, therefore, thus, because, due to</a:t>
            </a:r>
            <a:endParaRPr lang="en-US" sz="3900" i="1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3900" b="1" dirty="0" smtClean="0"/>
              <a:t>Comparison</a:t>
            </a:r>
            <a:r>
              <a:rPr lang="en-US" sz="3900" dirty="0" smtClean="0"/>
              <a:t>: </a:t>
            </a:r>
            <a:r>
              <a:rPr lang="en-US" sz="3900" i="1" dirty="0" smtClean="0"/>
              <a:t>like</a:t>
            </a:r>
            <a:r>
              <a:rPr lang="en-US" sz="3900" i="1" dirty="0"/>
              <a:t>, similar, alike, </a:t>
            </a:r>
            <a:r>
              <a:rPr lang="en-US" sz="3900" i="1" dirty="0" smtClean="0"/>
              <a:t>the same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900" b="1" dirty="0" smtClean="0"/>
              <a:t>Contrast</a:t>
            </a:r>
            <a:r>
              <a:rPr lang="en-US" sz="3900" dirty="0" smtClean="0"/>
              <a:t>: 	</a:t>
            </a:r>
            <a:r>
              <a:rPr lang="en-US" sz="3900" i="1" dirty="0" smtClean="0"/>
              <a:t>different</a:t>
            </a:r>
            <a:r>
              <a:rPr lang="en-US" sz="3900" i="1" dirty="0"/>
              <a:t>, </a:t>
            </a:r>
            <a:r>
              <a:rPr lang="en-US" sz="3900" i="1" dirty="0" smtClean="0"/>
              <a:t>differ, in contrast, on the other hand</a:t>
            </a:r>
            <a:endParaRPr lang="en-US" sz="3900" i="1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3900" b="1" dirty="0" smtClean="0"/>
              <a:t>Demonstration</a:t>
            </a:r>
            <a:r>
              <a:rPr lang="en-US" sz="3900" dirty="0" smtClean="0"/>
              <a:t>: </a:t>
            </a:r>
            <a:r>
              <a:rPr lang="en-US" sz="3900" i="1" dirty="0" smtClean="0"/>
              <a:t>examples</a:t>
            </a:r>
            <a:r>
              <a:rPr lang="en-US" sz="3900" i="1" dirty="0"/>
              <a:t>, specimens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06012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b="1" dirty="0" smtClean="0"/>
              <a:t>3  Scan your notes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562793"/>
            <a:ext cx="10515600" cy="508738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600" dirty="0" smtClean="0"/>
              <a:t>The way that you organize your notes will often show you how the lecture is organized.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846096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4152" y="365126"/>
            <a:ext cx="10339647" cy="1247544"/>
          </a:xfrm>
        </p:spPr>
        <p:txBody>
          <a:bodyPr/>
          <a:lstStyle/>
          <a:p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4153" y="1463040"/>
            <a:ext cx="11039302" cy="4713923"/>
          </a:xfrm>
          <a:ln>
            <a:noFill/>
          </a:ln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How does the professor organize the lecture?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 He shows specimens to demonstrate his points.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 He compares the theories of two naturalists.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 He classifies different types of mimics.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 He puts the ideas in chronological order.</a:t>
            </a:r>
          </a:p>
        </p:txBody>
      </p:sp>
    </p:spTree>
    <p:extLst>
      <p:ext uri="{BB962C8B-B14F-4D97-AF65-F5344CB8AC3E}">
        <p14:creationId xmlns:p14="http://schemas.microsoft.com/office/powerpoint/2010/main" val="183494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Answer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9542"/>
            <a:ext cx="10515600" cy="4647421"/>
          </a:xfrm>
          <a:ln>
            <a:noFill/>
          </a:ln>
        </p:spPr>
        <p:txBody>
          <a:bodyPr/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/>
              <a:t>How does the professor organize the lecture?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 He shows specimens to demonstrate his points.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 He compares the theories of two naturalists.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 He classifies different types of mimics.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 He puts the ideas in chronological order.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Oval 3"/>
          <p:cNvSpPr/>
          <p:nvPr/>
        </p:nvSpPr>
        <p:spPr>
          <a:xfrm>
            <a:off x="962892" y="2341418"/>
            <a:ext cx="193964" cy="20781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09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365125"/>
            <a:ext cx="10805160" cy="1325563"/>
          </a:xfrm>
        </p:spPr>
        <p:txBody>
          <a:bodyPr/>
          <a:lstStyle/>
          <a:p>
            <a:r>
              <a:rPr lang="en-US" b="1" dirty="0" smtClean="0"/>
              <a:t>Explanation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48640" y="1546167"/>
            <a:ext cx="5471160" cy="4630796"/>
          </a:xfrm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“I have some lab specimens of a few common mimics in the cases in the front of the room</a:t>
            </a:r>
            <a:r>
              <a:rPr lang="mr-IN" sz="3600" dirty="0" smtClean="0"/>
              <a:t>…</a:t>
            </a:r>
            <a:r>
              <a:rPr lang="en-US" sz="3600" dirty="0" smtClean="0"/>
              <a:t>.and I’ve also removed a few to show you as we talk about them</a:t>
            </a:r>
            <a:r>
              <a:rPr lang="mr-IN" sz="3600" dirty="0" smtClean="0"/>
              <a:t>…</a:t>
            </a:r>
            <a:r>
              <a:rPr lang="en-US" sz="3600" dirty="0" smtClean="0"/>
              <a:t>”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72200" y="1690688"/>
            <a:ext cx="5181600" cy="4486275"/>
          </a:xfr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During the lecture, the professor shows specimens as examples of the common mimics that he is referring to.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1985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203753760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307</Words>
  <Application>Microsoft Office PowerPoint</Application>
  <PresentationFormat>Widescreen</PresentationFormat>
  <Paragraphs>46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Mangal</vt:lpstr>
      <vt:lpstr>Office Theme</vt:lpstr>
      <vt:lpstr>Retrospect</vt:lpstr>
      <vt:lpstr>Review </vt:lpstr>
      <vt:lpstr>Organization</vt:lpstr>
      <vt:lpstr>1  Recognize the options for organization</vt:lpstr>
      <vt:lpstr>2  Listen for key words</vt:lpstr>
      <vt:lpstr>3  Scan your notes</vt:lpstr>
      <vt:lpstr>Question</vt:lpstr>
      <vt:lpstr>Answer</vt:lpstr>
      <vt:lpstr>Explanation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Pamela Sharpe</dc:creator>
  <cp:lastModifiedBy>KGirardi</cp:lastModifiedBy>
  <cp:revision>52</cp:revision>
  <cp:lastPrinted>2017-10-11T19:17:51Z</cp:lastPrinted>
  <dcterms:created xsi:type="dcterms:W3CDTF">2017-10-11T17:59:39Z</dcterms:created>
  <dcterms:modified xsi:type="dcterms:W3CDTF">2019-09-04T14:07:02Z</dcterms:modified>
</cp:coreProperties>
</file>